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</p:sldIdLst>
  <p:sldSz cx="24384000" cy="13716000"/>
  <p:notesSz cx="6858000" cy="9144000"/>
  <p:embeddedFontLst>
    <p:embeddedFont>
      <p:font typeface="맑은 고딕" panose="020B0503020000020004" pitchFamily="50" charset="-127"/>
      <p:regular r:id="rId11"/>
      <p:bold r:id="rId12"/>
    </p:embeddedFont>
    <p:embeddedFont>
      <p:font typeface="Caviar Dreams" panose="020B0600000101010101" charset="0"/>
      <p:regular r:id="rId13"/>
    </p:embeddedFont>
    <p:embeddedFont>
      <p:font typeface="Pretendard Regular" panose="020B0600000101010101" charset="-127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Annie Use Your Telescope Regular" panose="020B0600000101010101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3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04900" y="3708400"/>
            <a:ext cx="22212300" cy="3632200"/>
          </a:xfrm>
          <a:prstGeom prst="rect">
            <a:avLst/>
          </a:prstGeom>
        </p:spPr>
        <p:txBody>
          <a:bodyPr lIns="0" tIns="181350" rIns="0" bIns="181350" rtlCol="0" anchor="ctr"/>
          <a:lstStyle/>
          <a:p>
            <a:pPr lvl="0" algn="ctr">
              <a:lnSpc>
                <a:spcPct val="104580"/>
              </a:lnSpc>
            </a:pPr>
            <a:r>
              <a:rPr lang="en-US" sz="20399" b="1" i="0" u="none" strike="noStrike" spc="-500" dirty="0" err="1">
                <a:solidFill>
                  <a:srgbClr val="A3835F"/>
                </a:solidFill>
                <a:latin typeface="Pretendard Regular"/>
                <a:ea typeface="Pretendard Regular"/>
                <a:cs typeface="Pretendard Regular"/>
              </a:rPr>
              <a:t>구독</a:t>
            </a:r>
            <a:r>
              <a:rPr lang="en-US" sz="20399" b="1" i="0" u="none" strike="noStrike" spc="-500" dirty="0">
                <a:solidFill>
                  <a:srgbClr val="A3835F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ko-KR" altLang="en-US" sz="20399" b="1" i="0" u="none" strike="noStrike" spc="-500" dirty="0" smtClean="0">
                <a:solidFill>
                  <a:srgbClr val="A3835F"/>
                </a:solidFill>
                <a:latin typeface="Pretendard Regular"/>
                <a:ea typeface="Pretendard Regular"/>
                <a:cs typeface="Pretendard Regular"/>
              </a:rPr>
              <a:t>서비스 관리</a:t>
            </a:r>
            <a:endParaRPr lang="en-US" sz="20399" b="1" i="0" u="none" strike="noStrike" spc="-500" dirty="0">
              <a:solidFill>
                <a:srgbClr val="A3835F"/>
              </a:solidFill>
              <a:latin typeface="Pretendard Regular"/>
              <a:ea typeface="Pretendard Regular"/>
              <a:cs typeface="Pretendard Regula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661400" y="7162800"/>
            <a:ext cx="7099300" cy="278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226"/>
              </a:lnSpc>
            </a:pPr>
            <a:r>
              <a:rPr lang="en-US" sz="6000" b="1" i="0" u="sng" strike="noStrike" dirty="0">
                <a:solidFill>
                  <a:srgbClr val="FC5230"/>
                </a:solidFill>
                <a:latin typeface="Caviar Dreams"/>
                <a:ea typeface="Caviar Dreams"/>
                <a:cs typeface="Caviar Dreams"/>
              </a:rPr>
              <a:t>Four </a:t>
            </a:r>
            <a:r>
              <a:rPr lang="en-US" sz="6000" b="1" i="0" u="sng" strike="noStrike" dirty="0" smtClean="0">
                <a:solidFill>
                  <a:srgbClr val="FC5230"/>
                </a:solidFill>
                <a:latin typeface="Caviar Dreams"/>
                <a:ea typeface="Caviar Dreams"/>
                <a:cs typeface="Caviar Dreams"/>
              </a:rPr>
              <a:t>Byte(3</a:t>
            </a:r>
            <a:r>
              <a:rPr lang="ko-KR" altLang="en-US" sz="6000" b="1" i="0" u="sng" strike="noStrike" dirty="0" smtClean="0">
                <a:solidFill>
                  <a:srgbClr val="FC5230"/>
                </a:solidFill>
                <a:latin typeface="Caviar Dreams"/>
                <a:ea typeface="Caviar Dreams"/>
                <a:cs typeface="Caviar Dreams"/>
              </a:rPr>
              <a:t>팀</a:t>
            </a:r>
            <a:r>
              <a:rPr lang="en-US" altLang="ko-KR" sz="6000" b="1" i="0" u="sng" strike="noStrike" dirty="0" smtClean="0">
                <a:solidFill>
                  <a:srgbClr val="FC5230"/>
                </a:solidFill>
                <a:latin typeface="Caviar Dreams"/>
                <a:ea typeface="Caviar Dreams"/>
                <a:cs typeface="Caviar Dreams"/>
              </a:rPr>
              <a:t>)</a:t>
            </a:r>
            <a:endParaRPr lang="en-US" sz="6000" b="1" i="0" u="sng" strike="noStrike" dirty="0">
              <a:solidFill>
                <a:srgbClr val="FC5230"/>
              </a:solidFill>
              <a:latin typeface="Caviar Dreams"/>
              <a:ea typeface="Caviar Dreams"/>
              <a:cs typeface="Caviar Dreams"/>
            </a:endParaRPr>
          </a:p>
          <a:p>
            <a:pPr lvl="0" algn="ctr">
              <a:lnSpc>
                <a:spcPct val="130226"/>
              </a:lnSpc>
            </a:pPr>
            <a:r>
              <a:rPr lang="en-US" sz="3866" b="1" i="0" u="sng" strike="noStrike" dirty="0" err="1">
                <a:solidFill>
                  <a:srgbClr val="1187CF"/>
                </a:solidFill>
                <a:latin typeface="Caviar Dreams"/>
                <a:ea typeface="Caviar Dreams"/>
                <a:cs typeface="Caviar Dreams"/>
              </a:rPr>
              <a:t>여준기</a:t>
            </a:r>
            <a:r>
              <a:rPr lang="en-US" sz="3866" b="1" i="0" u="none" strike="noStrike" dirty="0">
                <a:solidFill>
                  <a:srgbClr val="000000"/>
                </a:solidFill>
                <a:latin typeface="Caviar Dreams"/>
                <a:ea typeface="Caviar Dreams"/>
                <a:cs typeface="Caviar Dreams"/>
              </a:rPr>
              <a:t>, </a:t>
            </a:r>
            <a:r>
              <a:rPr lang="en-US" sz="3866" b="1" i="0" u="none" strike="noStrike" dirty="0" err="1">
                <a:solidFill>
                  <a:srgbClr val="000000"/>
                </a:solidFill>
                <a:latin typeface="Caviar Dreams"/>
                <a:ea typeface="Caviar Dreams"/>
                <a:cs typeface="Caviar Dreams"/>
              </a:rPr>
              <a:t>김현규</a:t>
            </a:r>
            <a:r>
              <a:rPr lang="en-US" sz="3866" b="1" i="0" u="none" strike="noStrike" dirty="0">
                <a:solidFill>
                  <a:srgbClr val="000000"/>
                </a:solidFill>
                <a:latin typeface="Caviar Dreams"/>
                <a:ea typeface="Caviar Dreams"/>
                <a:cs typeface="Caviar Dreams"/>
              </a:rPr>
              <a:t>, </a:t>
            </a:r>
            <a:r>
              <a:rPr lang="en-US" sz="3866" b="1" i="0" u="none" strike="noStrike" dirty="0" err="1">
                <a:solidFill>
                  <a:srgbClr val="000000"/>
                </a:solidFill>
                <a:latin typeface="Caviar Dreams"/>
                <a:ea typeface="Caviar Dreams"/>
                <a:cs typeface="Caviar Dreams"/>
              </a:rPr>
              <a:t>이동렬</a:t>
            </a:r>
            <a:r>
              <a:rPr lang="en-US" sz="3866" b="1" i="0" u="none" strike="noStrike" dirty="0">
                <a:solidFill>
                  <a:srgbClr val="000000"/>
                </a:solidFill>
                <a:latin typeface="Caviar Dreams"/>
                <a:ea typeface="Caviar Dreams"/>
                <a:cs typeface="Caviar Dreams"/>
              </a:rPr>
              <a:t>, </a:t>
            </a:r>
            <a:r>
              <a:rPr lang="en-US" sz="3866" b="1" i="0" u="none" strike="noStrike" dirty="0" err="1">
                <a:solidFill>
                  <a:srgbClr val="000000"/>
                </a:solidFill>
                <a:latin typeface="Caviar Dreams"/>
                <a:ea typeface="Caviar Dreams"/>
                <a:cs typeface="Caviar Dreams"/>
              </a:rPr>
              <a:t>박지연</a:t>
            </a:r>
            <a:endParaRPr lang="en-US" sz="3866" b="1" i="0" u="none" strike="noStrike" dirty="0">
              <a:solidFill>
                <a:srgbClr val="000000"/>
              </a:solidFill>
              <a:latin typeface="Caviar Dreams"/>
              <a:ea typeface="Caviar Dreams"/>
              <a:cs typeface="Caviar Dreams"/>
            </a:endParaRPr>
          </a:p>
          <a:p>
            <a:pPr lvl="0" algn="ctr">
              <a:lnSpc>
                <a:spcPct val="145416"/>
              </a:lnSpc>
            </a:pPr>
            <a:r>
              <a:rPr lang="en-US" sz="2666" b="0" i="0" u="none" strike="noStrike" dirty="0">
                <a:solidFill>
                  <a:srgbClr val="000000"/>
                </a:solidFill>
                <a:latin typeface="Caviar Dreams"/>
                <a:ea typeface="Caviar Dreams"/>
                <a:cs typeface="Caviar Dreams"/>
              </a:rPr>
              <a:t>2026.02.27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10452100"/>
            <a:ext cx="3683000" cy="2222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10010">
            <a:off x="4580409" y="804763"/>
            <a:ext cx="3479800" cy="304657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9300" y="10452100"/>
            <a:ext cx="2235200" cy="2222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600" y="8030308"/>
            <a:ext cx="1154155" cy="6564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04900" y="1206500"/>
            <a:ext cx="3759200" cy="952500"/>
          </a:xfrm>
          <a:prstGeom prst="rect">
            <a:avLst/>
          </a:prstGeom>
        </p:spPr>
        <p:txBody>
          <a:bodyPr lIns="0" tIns="77214" rIns="0" bIns="77214" rtlCol="0" anchor="ctr"/>
          <a:lstStyle/>
          <a:p>
            <a:pPr lvl="0" algn="l">
              <a:lnSpc>
                <a:spcPct val="97275"/>
              </a:lnSpc>
            </a:pPr>
            <a:r>
              <a:rPr lang="en-US" sz="5333" b="1" i="0" u="none" strike="noStrike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CONTENTS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16400" y="3575050"/>
            <a:ext cx="2692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396"/>
              </a:lnSpc>
            </a:pPr>
            <a:r>
              <a:rPr lang="en-US" sz="5995" b="1" i="0" u="none" strike="noStrike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94600" y="3721100"/>
            <a:ext cx="89027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1890"/>
              </a:lnSpc>
            </a:pPr>
            <a:r>
              <a:rPr lang="en-US" sz="4449" b="0" i="0" u="none" strike="noStrike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메인</a:t>
            </a:r>
            <a:r>
              <a:rPr lang="en-US" sz="4449" b="0" i="0" u="none" strike="noStrike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4449" b="0" i="0" u="none" strike="noStrike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페이지</a:t>
            </a:r>
            <a:r>
              <a:rPr lang="en-US" sz="4449" b="0" i="0" u="none" strike="noStrike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4449" b="0" i="0" u="none" strike="noStrike" spc="200" dirty="0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Main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16400" y="4900930"/>
            <a:ext cx="2667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396"/>
              </a:lnSpc>
            </a:pPr>
            <a:r>
              <a:rPr lang="en-US" sz="5995" b="1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94600" y="4907280"/>
            <a:ext cx="88519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1890"/>
              </a:lnSpc>
            </a:pPr>
            <a:r>
              <a:rPr lang="ko-KR" altLang="en-US" sz="4449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사용자</a:t>
            </a:r>
            <a:r>
              <a:rPr lang="en-US" sz="4449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ko-KR" altLang="en-US" sz="4449" spc="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등록</a:t>
            </a:r>
            <a:r>
              <a:rPr lang="en-US" sz="3382" b="0" i="0" u="none" strike="noStrike" spc="1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 </a:t>
            </a:r>
            <a:r>
              <a:rPr lang="en-US" sz="4449" spc="200" dirty="0" smtClean="0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Registration</a:t>
            </a:r>
            <a:endParaRPr lang="en-US" sz="4449" spc="200" dirty="0">
              <a:solidFill>
                <a:srgbClr val="595959"/>
              </a:solidFill>
              <a:latin typeface="Annie Use Your Telescope Regular"/>
              <a:ea typeface="Annie Use Your Telescope Regular"/>
              <a:cs typeface="Annie Use Your Telescope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16400" y="5877902"/>
            <a:ext cx="2616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396"/>
              </a:lnSpc>
            </a:pPr>
            <a:r>
              <a:rPr lang="en-US" sz="5995" b="1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94600" y="5890260"/>
            <a:ext cx="88519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1890"/>
              </a:lnSpc>
            </a:pP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플랜</a:t>
            </a:r>
            <a:r>
              <a:rPr lang="en-US" sz="4449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변경</a:t>
            </a:r>
            <a:r>
              <a:rPr lang="en-US" sz="3382" b="0" i="0" u="none" strike="noStrike" spc="1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 </a:t>
            </a:r>
            <a:r>
              <a:rPr lang="en-US" sz="4449" spc="200" dirty="0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Plan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231900"/>
            <a:ext cx="495300" cy="101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253230" y="6854874"/>
            <a:ext cx="2616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50396"/>
              </a:lnSpc>
            </a:pPr>
            <a:r>
              <a:rPr lang="en-US" sz="5995" b="1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94600" y="6873240"/>
            <a:ext cx="88519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51890"/>
              </a:lnSpc>
            </a:pP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만료일</a:t>
            </a:r>
            <a:r>
              <a:rPr lang="en-US" sz="4449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계산</a:t>
            </a:r>
            <a:r>
              <a:rPr lang="en-US" sz="4449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 </a:t>
            </a:r>
            <a:r>
              <a:rPr lang="en-US" sz="4449" spc="200" dirty="0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Expiration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53230" y="7831846"/>
            <a:ext cx="2616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396"/>
              </a:lnSpc>
            </a:pPr>
            <a:r>
              <a:rPr lang="en-US" sz="5995" b="1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94600" y="7881620"/>
            <a:ext cx="101600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1890"/>
              </a:lnSpc>
            </a:pP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결제</a:t>
            </a:r>
            <a:r>
              <a:rPr lang="en-US" sz="4449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상태</a:t>
            </a:r>
            <a:r>
              <a:rPr lang="en-US" sz="4449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변경</a:t>
            </a:r>
            <a:r>
              <a:rPr lang="en-US" sz="4449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및 </a:t>
            </a: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화면</a:t>
            </a:r>
            <a:r>
              <a:rPr lang="en-US" sz="4449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정리</a:t>
            </a:r>
            <a:r>
              <a:rPr lang="en-US" sz="3382" b="0" i="0" u="none" strike="noStrike" spc="1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 </a:t>
            </a:r>
            <a:r>
              <a:rPr lang="en-US" sz="4449" spc="200" dirty="0" err="1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PayStatus</a:t>
            </a:r>
            <a:endParaRPr lang="en-US" sz="4449" spc="200" dirty="0">
              <a:solidFill>
                <a:srgbClr val="595959"/>
              </a:solidFill>
              <a:latin typeface="Annie Use Your Telescope Regular"/>
              <a:ea typeface="Annie Use Your Telescope Regular"/>
              <a:cs typeface="Annie Use Your Telescope Regular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0" y="2489200"/>
            <a:ext cx="5486400" cy="331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00" y="6858000"/>
            <a:ext cx="5486400" cy="5486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253230" y="8788400"/>
            <a:ext cx="2616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50396"/>
              </a:lnSpc>
            </a:pPr>
            <a:r>
              <a:rPr lang="en-US" sz="5995" b="1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94600" y="8864600"/>
            <a:ext cx="8851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1890"/>
              </a:lnSpc>
            </a:pPr>
            <a:r>
              <a:rPr lang="en-US" sz="3382" b="0" i="0" u="none" strike="noStrike" spc="10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Q&amp;A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81100" y="1016000"/>
            <a:ext cx="3225800" cy="1130300"/>
          </a:xfrm>
          <a:prstGeom prst="rect">
            <a:avLst/>
          </a:prstGeom>
        </p:spPr>
        <p:txBody>
          <a:bodyPr lIns="0" tIns="87507" rIns="0" bIns="87507" rtlCol="0" anchor="ctr"/>
          <a:lstStyle/>
          <a:p>
            <a:pPr lvl="0" algn="l">
              <a:lnSpc>
                <a:spcPct val="97275"/>
              </a:lnSpc>
            </a:pPr>
            <a:r>
              <a:rPr lang="en-US" sz="6044" b="1" i="0" u="none" strike="noStrike" dirty="0" smtClean="0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1. Main </a:t>
            </a:r>
            <a:endParaRPr lang="en-US" sz="6044" b="1" i="0" u="none" strike="noStrike" dirty="0">
              <a:solidFill>
                <a:srgbClr val="595959"/>
              </a:solidFill>
              <a:latin typeface="Annie Use Your Telescope Regular"/>
              <a:ea typeface="Annie Use Your Telescope Regular"/>
              <a:cs typeface="Annie Use Your Telescope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622000" y="698500"/>
            <a:ext cx="850900" cy="313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4297"/>
              </a:lnSpc>
            </a:pPr>
            <a:r>
              <a:rPr lang="en-US" sz="2799" b="1" i="0" u="none" strike="noStrike" spc="1000">
                <a:solidFill>
                  <a:srgbClr val="FD8A69"/>
                </a:solidFill>
                <a:latin typeface="Caviar Dreams"/>
                <a:ea typeface="Caviar Dreams"/>
                <a:cs typeface="Caviar Dreams"/>
              </a:rPr>
              <a:t>1 </a:t>
            </a:r>
            <a:r>
              <a:rPr lang="en-US" sz="2799" b="1" i="0" u="none" strike="noStrike" spc="1000">
                <a:solidFill>
                  <a:srgbClr val="FFFFFF"/>
                </a:solidFill>
                <a:latin typeface="Caviar Dreams"/>
                <a:ea typeface="Caviar Dreams"/>
                <a:cs typeface="Caviar Dreams"/>
              </a:rPr>
              <a:t>2 3 4</a:t>
            </a:r>
          </a:p>
          <a:p>
            <a:pPr lvl="0" algn="l">
              <a:lnSpc>
                <a:spcPct val="154297"/>
              </a:lnSpc>
            </a:pPr>
            <a:r>
              <a:rPr lang="en-US" sz="2799" b="1" i="0" u="none" strike="noStrike" spc="1000">
                <a:solidFill>
                  <a:srgbClr val="FFFFFF"/>
                </a:solidFill>
                <a:latin typeface="Caviar Dreams"/>
                <a:ea typeface="Caviar Dreams"/>
                <a:cs typeface="Caviar Dreams"/>
              </a:rPr>
              <a:t>5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146" y="901700"/>
            <a:ext cx="9474200" cy="586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8850" y="901700"/>
            <a:ext cx="9499600" cy="58674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2098000" y="986692"/>
            <a:ext cx="685800" cy="3556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173546" y="3295383"/>
            <a:ext cx="1056054" cy="4384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2477" y="6840415"/>
            <a:ext cx="10976895" cy="645050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241454" y="10065667"/>
            <a:ext cx="7503746" cy="32965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17907000" y="1342337"/>
            <a:ext cx="4419600" cy="87233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8231554" y="3733800"/>
            <a:ext cx="3009900" cy="63318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5"/>
          <p:cNvSpPr txBox="1"/>
          <p:nvPr/>
        </p:nvSpPr>
        <p:spPr>
          <a:xfrm>
            <a:off x="358289" y="3131809"/>
            <a:ext cx="6238534" cy="45389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230"/>
              </a:lnSpc>
            </a:pPr>
            <a:r>
              <a:rPr lang="en-US" sz="3600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ko-KR" altLang="en-US" sz="3600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□ 주요 기능</a:t>
            </a:r>
            <a:endParaRPr lang="en-US" altLang="ko-KR" sz="3600" b="0" i="0" u="none" strike="noStrike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marL="571500" indent="-571500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ko-KR" altLang="en-US" sz="4000" b="1" dirty="0" smtClean="0">
                <a:solidFill>
                  <a:srgbClr val="FF0000"/>
                </a:solidFill>
                <a:latin typeface="Caviar Dreams"/>
                <a:ea typeface="Caviar Dreams"/>
                <a:cs typeface="Caviar Dreams"/>
              </a:rPr>
              <a:t>포커스 이동</a:t>
            </a:r>
            <a:endParaRPr lang="en-US" altLang="ko-KR" sz="4000" b="1" dirty="0" smtClean="0">
              <a:solidFill>
                <a:srgbClr val="FF0000"/>
              </a:solidFill>
              <a:latin typeface="Caviar Dreams"/>
              <a:ea typeface="Caviar Dreams"/>
              <a:cs typeface="Caviar Dreams"/>
            </a:endParaRPr>
          </a:p>
          <a:p>
            <a:pPr marL="457200" indent="-457200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latin typeface="Caviar Dreams"/>
                <a:ea typeface="Caviar Dreams"/>
                <a:cs typeface="Caviar Dreams"/>
              </a:rPr>
              <a:t>    (</a:t>
            </a:r>
            <a:r>
              <a:rPr lang="ko-KR" altLang="en-US" sz="2800" dirty="0" smtClean="0">
                <a:latin typeface="Caviar Dreams"/>
                <a:ea typeface="Caviar Dreams"/>
                <a:cs typeface="Caviar Dreams"/>
              </a:rPr>
              <a:t>스크롤 다운</a:t>
            </a:r>
            <a:r>
              <a:rPr lang="en-US" altLang="ko-KR" sz="2800" dirty="0" smtClean="0">
                <a:latin typeface="Caviar Dreams"/>
                <a:ea typeface="Caviar Dreams"/>
                <a:cs typeface="Caviar Dreams"/>
              </a:rPr>
              <a:t>)</a:t>
            </a:r>
          </a:p>
          <a:p>
            <a:pPr>
              <a:lnSpc>
                <a:spcPct val="150230"/>
              </a:lnSpc>
            </a:pPr>
            <a:endParaRPr lang="ko-KR" altLang="en-US" sz="4000" b="1" dirty="0">
              <a:solidFill>
                <a:srgbClr val="FF0000"/>
              </a:solidFill>
              <a:latin typeface="Caviar Dreams"/>
              <a:ea typeface="Caviar Dreams"/>
              <a:cs typeface="Caviar Dreams"/>
            </a:endParaRPr>
          </a:p>
          <a:p>
            <a:pPr lvl="0" algn="l">
              <a:lnSpc>
                <a:spcPct val="150230"/>
              </a:lnSpc>
            </a:pPr>
            <a:endParaRPr lang="en-US" sz="3600" b="0" i="0" u="none" strike="noStrike" dirty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50757" y="1371644"/>
            <a:ext cx="233243" cy="119083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2" y="30480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04900" y="1155700"/>
            <a:ext cx="3111500" cy="1066800"/>
          </a:xfrm>
          <a:prstGeom prst="rect">
            <a:avLst/>
          </a:prstGeom>
        </p:spPr>
        <p:txBody>
          <a:bodyPr lIns="0" tIns="77214" rIns="0" bIns="77214" rtlCol="0" anchor="ctr"/>
          <a:lstStyle/>
          <a:p>
            <a:pPr lvl="0" algn="l">
              <a:lnSpc>
                <a:spcPct val="97275"/>
              </a:lnSpc>
            </a:pPr>
            <a:r>
              <a:rPr lang="en-US" sz="5333" b="1" i="0" u="none" strike="noStrike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여준기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100" y="1308100"/>
            <a:ext cx="9359900" cy="762000"/>
          </a:xfrm>
          <a:prstGeom prst="rect">
            <a:avLst/>
          </a:prstGeom>
        </p:spPr>
        <p:txBody>
          <a:bodyPr lIns="0" tIns="57911" rIns="0" bIns="57911" rtlCol="0" anchor="ctr"/>
          <a:lstStyle/>
          <a:p>
            <a:pPr lvl="0" algn="l">
              <a:lnSpc>
                <a:spcPct val="97275"/>
              </a:lnSpc>
            </a:pPr>
            <a:r>
              <a:rPr lang="en-US" sz="3999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2. </a:t>
            </a:r>
            <a:r>
              <a:rPr lang="ko-KR" altLang="en-US" sz="3999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사용자</a:t>
            </a:r>
            <a:r>
              <a:rPr lang="en-US" sz="3999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ko-KR" altLang="en-US" sz="3999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등록</a:t>
            </a:r>
            <a:r>
              <a:rPr lang="en-US" sz="3999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3999" b="0" i="0" u="none" strike="noStrike" dirty="0" smtClean="0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Registration</a:t>
            </a:r>
            <a:endParaRPr lang="en-US" sz="3999" b="0" i="0" u="none" strike="noStrike" dirty="0">
              <a:solidFill>
                <a:srgbClr val="595959"/>
              </a:solidFill>
              <a:latin typeface="Annie Use Your Telescope Regular"/>
              <a:ea typeface="Annie Use Your Telescope Regular"/>
              <a:cs typeface="Annie Use Your Telescope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231900"/>
            <a:ext cx="495300" cy="1016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116800" y="2222500"/>
            <a:ext cx="990600" cy="5334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00" y="2070100"/>
            <a:ext cx="13271500" cy="11214100"/>
          </a:xfrm>
          <a:prstGeom prst="rect">
            <a:avLst/>
          </a:prstGeom>
        </p:spPr>
      </p:pic>
      <p:sp>
        <p:nvSpPr>
          <p:cNvPr id="11" name="TextBox 5"/>
          <p:cNvSpPr txBox="1"/>
          <p:nvPr/>
        </p:nvSpPr>
        <p:spPr>
          <a:xfrm>
            <a:off x="1087315" y="2070100"/>
            <a:ext cx="6444762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230"/>
              </a:lnSpc>
            </a:pPr>
            <a:r>
              <a:rPr lang="en-US" sz="3600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ko-KR" altLang="en-US" sz="3600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□ 주요 기능</a:t>
            </a:r>
            <a:endParaRPr lang="en-US" altLang="ko-KR" sz="3600" b="0" i="0" u="none" strike="noStrike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marL="571500" indent="-571500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사용자 </a:t>
            </a:r>
            <a:r>
              <a:rPr lang="ko-KR" altLang="en-US" sz="3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등록</a:t>
            </a:r>
            <a:r>
              <a:rPr lang="en-US" altLang="ko-KR" sz="3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(</a:t>
            </a:r>
            <a:r>
              <a:rPr lang="ko-KR" altLang="en-US" sz="3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이름 </a:t>
            </a:r>
            <a:r>
              <a:rPr lang="en-US" altLang="ko-KR" sz="3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+ </a:t>
            </a:r>
            <a:r>
              <a:rPr lang="ko-KR" altLang="en-US" sz="3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날짜</a:t>
            </a:r>
            <a:r>
              <a:rPr lang="en-US" altLang="ko-KR" sz="3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)</a:t>
            </a:r>
          </a:p>
          <a:p>
            <a:pPr marL="571500" indent="-571500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빈칸 </a:t>
            </a:r>
            <a:r>
              <a:rPr lang="ko-KR" altLang="en-US" sz="3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입력 시 팝업 </a:t>
            </a: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표출</a:t>
            </a:r>
            <a:endParaRPr lang="en-US" altLang="ko-KR" sz="3200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marL="571500" indent="-571500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등록 후 사용자 목록으로 이동</a:t>
            </a:r>
            <a:endParaRPr lang="en-US" sz="3200" dirty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2500" y="11582400"/>
            <a:ext cx="4315427" cy="140037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110086" y="11506200"/>
            <a:ext cx="4282314" cy="14574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8973800" y="9067800"/>
            <a:ext cx="5181600" cy="31242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04900" y="1155700"/>
            <a:ext cx="3111500" cy="1066800"/>
          </a:xfrm>
          <a:prstGeom prst="rect">
            <a:avLst/>
          </a:prstGeom>
        </p:spPr>
        <p:txBody>
          <a:bodyPr lIns="0" tIns="77214" rIns="0" bIns="77214" rtlCol="0" anchor="ctr"/>
          <a:lstStyle/>
          <a:p>
            <a:pPr lvl="0" algn="l">
              <a:lnSpc>
                <a:spcPct val="97275"/>
              </a:lnSpc>
            </a:pPr>
            <a:r>
              <a:rPr lang="en-US" sz="5333" b="1" i="0" u="none" strike="noStrike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박지연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97300" y="1308100"/>
            <a:ext cx="4406900" cy="762000"/>
          </a:xfrm>
          <a:prstGeom prst="rect">
            <a:avLst/>
          </a:prstGeom>
        </p:spPr>
        <p:txBody>
          <a:bodyPr lIns="0" tIns="57911" rIns="0" bIns="57911" rtlCol="0" anchor="ctr"/>
          <a:lstStyle/>
          <a:p>
            <a:pPr lvl="0" algn="l">
              <a:lnSpc>
                <a:spcPct val="97275"/>
              </a:lnSpc>
            </a:pPr>
            <a:r>
              <a:rPr lang="en-US" sz="3999" b="0" i="0" u="none" strike="noStrike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3999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3. </a:t>
            </a:r>
            <a:r>
              <a:rPr lang="en-US" sz="3999" b="0" i="0" u="none" strike="noStrike" dirty="0" err="1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플랜</a:t>
            </a:r>
            <a:r>
              <a:rPr lang="en-US" sz="3999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3999" b="0" i="0" u="none" strike="noStrike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변경</a:t>
            </a:r>
            <a:r>
              <a:rPr lang="en-US" sz="3999" b="0" i="0" u="none" strike="noStrike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3999" b="0" i="0" u="none" strike="noStrike" dirty="0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Plan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231900"/>
            <a:ext cx="495300" cy="101600"/>
          </a:xfrm>
          <a:prstGeom prst="rect">
            <a:avLst/>
          </a:prstGeom>
        </p:spPr>
      </p:pic>
      <p:sp>
        <p:nvSpPr>
          <p:cNvPr id="9" name="TextBox 5"/>
          <p:cNvSpPr txBox="1"/>
          <p:nvPr/>
        </p:nvSpPr>
        <p:spPr>
          <a:xfrm>
            <a:off x="1122820" y="2514600"/>
            <a:ext cx="7277100" cy="434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230"/>
              </a:lnSpc>
            </a:pPr>
            <a:r>
              <a:rPr lang="en-US" sz="3600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ko-KR" altLang="en-US" sz="3600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□ 주요 기능</a:t>
            </a:r>
            <a:endParaRPr lang="en-US" altLang="ko-KR" sz="3600" b="0" i="0" u="none" strike="noStrike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marL="457200" indent="-457200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사용자 선택 후 플랜 변경 및 저장</a:t>
            </a:r>
            <a:endParaRPr lang="en-US" altLang="ko-KR" sz="3200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marL="457200" indent="-457200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“</a:t>
            </a:r>
            <a:r>
              <a:rPr lang="ko-KR" altLang="en-US" sz="3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수정</a:t>
            </a:r>
            <a:r>
              <a:rPr lang="en-US" altLang="ko-KR" sz="3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” </a:t>
            </a: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클릭 후 플랜 변경 활성화</a:t>
            </a:r>
            <a:endParaRPr lang="en-US" altLang="ko-KR" sz="3200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marL="457200" indent="-457200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플랜 </a:t>
            </a:r>
            <a:r>
              <a:rPr lang="ko-KR" altLang="en-US" sz="3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종류에 따른 </a:t>
            </a: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만료 날짜 계산</a:t>
            </a:r>
            <a:endParaRPr lang="en-US" altLang="ko-KR" sz="3200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marL="457200" indent="-457200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구독 만료 날짜 </a:t>
            </a:r>
            <a:r>
              <a:rPr lang="en-US" altLang="ko-KR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= </a:t>
            </a: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구독 시작 날짜 </a:t>
            </a:r>
            <a:r>
              <a:rPr lang="en-US" altLang="ko-KR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+ </a:t>
            </a: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구독 날짜</a:t>
            </a:r>
            <a:endParaRPr lang="en-US" altLang="ko-KR" sz="3200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639" y="2070100"/>
            <a:ext cx="15788361" cy="872068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4706600" y="8686800"/>
            <a:ext cx="1066800" cy="5334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04900" y="1155700"/>
            <a:ext cx="3111500" cy="1066800"/>
          </a:xfrm>
          <a:prstGeom prst="rect">
            <a:avLst/>
          </a:prstGeom>
        </p:spPr>
        <p:txBody>
          <a:bodyPr lIns="0" tIns="77214" rIns="0" bIns="77214" rtlCol="0" anchor="ctr"/>
          <a:lstStyle/>
          <a:p>
            <a:pPr lvl="0" algn="l">
              <a:lnSpc>
                <a:spcPct val="97275"/>
              </a:lnSpc>
            </a:pPr>
            <a:r>
              <a:rPr lang="en-US" sz="5333" b="1" i="0" u="none" strike="noStrike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김현규</a:t>
            </a:r>
            <a:endParaRPr lang="en-US" sz="5333" b="1" i="0" u="none" strike="noStrike" dirty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000500" y="1295400"/>
            <a:ext cx="6261100" cy="774700"/>
          </a:xfrm>
          <a:prstGeom prst="rect">
            <a:avLst/>
          </a:prstGeom>
        </p:spPr>
        <p:txBody>
          <a:bodyPr lIns="0" tIns="57911" rIns="0" bIns="57911" rtlCol="0" anchor="ctr"/>
          <a:lstStyle/>
          <a:p>
            <a:pPr lvl="0" algn="l">
              <a:lnSpc>
                <a:spcPct val="97275"/>
              </a:lnSpc>
            </a:pPr>
            <a:r>
              <a:rPr lang="en-US" sz="3999" b="0" i="0" u="none" strike="noStrike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3999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4. </a:t>
            </a:r>
            <a:r>
              <a:rPr lang="en-US" sz="3999" b="0" i="0" u="none" strike="noStrike" dirty="0" err="1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만료일</a:t>
            </a:r>
            <a:r>
              <a:rPr lang="en-US" sz="3999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3999" b="0" i="0" u="none" strike="noStrike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계산</a:t>
            </a:r>
            <a:r>
              <a:rPr lang="en-US" sz="3999" b="0" i="0" u="none" strike="noStrike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3999" b="0" i="0" u="none" strike="noStrike" dirty="0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Expiration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231900"/>
            <a:ext cx="495300" cy="101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639" y="2070100"/>
            <a:ext cx="15788361" cy="8720685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1093177" y="3064942"/>
            <a:ext cx="7502462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230"/>
              </a:lnSpc>
            </a:pPr>
            <a:r>
              <a:rPr lang="en-US" sz="3600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ko-KR" altLang="en-US" sz="3600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□ 주요 기능</a:t>
            </a:r>
            <a:endParaRPr lang="en-US" altLang="ko-KR" sz="3600" b="0" i="0" u="none" strike="noStrike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marL="457200" indent="-457200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ko-KR" altLang="en-US" sz="3200" dirty="0" err="1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플랜별</a:t>
            </a: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기간 규칙 지정</a:t>
            </a:r>
            <a:endParaRPr lang="en-US" altLang="ko-KR" sz="3200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marL="457200" indent="-457200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플랜 </a:t>
            </a:r>
            <a:r>
              <a:rPr lang="ko-KR" altLang="en-US" sz="3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종류에 따른 </a:t>
            </a: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남은 구독일 수 계산</a:t>
            </a:r>
            <a:endParaRPr lang="en-US" altLang="ko-KR" sz="3200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marL="457200" indent="-457200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남은 구독일 수</a:t>
            </a:r>
            <a:r>
              <a:rPr lang="en-US" altLang="ko-KR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= </a:t>
            </a: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구독 </a:t>
            </a: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만료 </a:t>
            </a: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날짜 </a:t>
            </a:r>
            <a:r>
              <a:rPr lang="en-US" altLang="ko-KR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– </a:t>
            </a: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현재 날짜</a:t>
            </a:r>
            <a:endParaRPr lang="ko-KR" altLang="en-US" sz="3200" dirty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lvl="0" algn="l">
              <a:lnSpc>
                <a:spcPct val="150230"/>
              </a:lnSpc>
            </a:pPr>
            <a:endParaRPr lang="en-US" sz="3600" b="0" i="0" u="none" strike="noStrike" dirty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411200" y="6591300"/>
            <a:ext cx="7620000" cy="16383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04900" y="1155700"/>
            <a:ext cx="3111500" cy="1066800"/>
          </a:xfrm>
          <a:prstGeom prst="rect">
            <a:avLst/>
          </a:prstGeom>
        </p:spPr>
        <p:txBody>
          <a:bodyPr lIns="0" tIns="77214" rIns="0" bIns="77214" rtlCol="0" anchor="ctr"/>
          <a:lstStyle/>
          <a:p>
            <a:pPr lvl="0" algn="l">
              <a:lnSpc>
                <a:spcPct val="97275"/>
              </a:lnSpc>
            </a:pPr>
            <a:r>
              <a:rPr lang="en-US" sz="5333" b="1" i="0" u="none" strike="noStrike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이동렬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97300" y="1308100"/>
            <a:ext cx="10452100" cy="762000"/>
          </a:xfrm>
          <a:prstGeom prst="rect">
            <a:avLst/>
          </a:prstGeom>
        </p:spPr>
        <p:txBody>
          <a:bodyPr lIns="0" tIns="57911" rIns="0" bIns="57911" rtlCol="0" anchor="ctr"/>
          <a:lstStyle/>
          <a:p>
            <a:pPr lvl="0" algn="l">
              <a:lnSpc>
                <a:spcPct val="97275"/>
              </a:lnSpc>
            </a:pPr>
            <a:r>
              <a:rPr lang="en-US" sz="3999" b="0" i="0" u="none" strike="noStrike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3999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5. </a:t>
            </a:r>
            <a:r>
              <a:rPr lang="en-US" sz="3999" b="0" i="0" u="none" strike="noStrike" dirty="0" err="1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결제</a:t>
            </a:r>
            <a:r>
              <a:rPr lang="en-US" sz="3999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3999" b="0" i="0" u="none" strike="noStrike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상태</a:t>
            </a:r>
            <a:r>
              <a:rPr lang="en-US" sz="3999" b="0" i="0" u="none" strike="noStrike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3999" b="0" i="0" u="none" strike="noStrike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변경</a:t>
            </a:r>
            <a:r>
              <a:rPr lang="en-US" sz="3999" b="0" i="0" u="none" strike="noStrike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, </a:t>
            </a:r>
            <a:r>
              <a:rPr lang="en-US" sz="3999" b="0" i="0" u="none" strike="noStrike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화면</a:t>
            </a:r>
            <a:r>
              <a:rPr lang="en-US" sz="3999" b="0" i="0" u="none" strike="noStrike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3999" b="0" i="0" u="none" strike="noStrike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정리</a:t>
            </a:r>
            <a:r>
              <a:rPr lang="en-US" sz="3999" b="0" i="0" u="none" strike="noStrike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3999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3999" b="0" i="0" u="none" strike="noStrike" dirty="0" err="1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PayStatus</a:t>
            </a:r>
            <a:endParaRPr lang="en-US" sz="3999" b="0" i="0" u="none" strike="noStrike" dirty="0">
              <a:solidFill>
                <a:srgbClr val="595959"/>
              </a:solidFill>
              <a:latin typeface="Annie Use Your Telescope Regular"/>
              <a:ea typeface="Annie Use Your Telescope Regular"/>
              <a:cs typeface="Annie Use Your Telescope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231900"/>
            <a:ext cx="495300" cy="1016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507200" y="7245128"/>
            <a:ext cx="1295400" cy="1447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5"/>
          <p:cNvSpPr txBox="1"/>
          <p:nvPr/>
        </p:nvSpPr>
        <p:spPr>
          <a:xfrm>
            <a:off x="777768" y="2000920"/>
            <a:ext cx="6877264" cy="28662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230"/>
              </a:lnSpc>
            </a:pPr>
            <a:r>
              <a:rPr lang="en-US" sz="3600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ko-KR" altLang="en-US" sz="3600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□ 주요 기능</a:t>
            </a:r>
            <a:endParaRPr lang="en-US" altLang="ko-KR" sz="3600" b="0" i="0" u="none" strike="noStrike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marL="571500" lvl="0" indent="-571500" algn="l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구독 상태 변경 기능</a:t>
            </a:r>
            <a:endParaRPr lang="en-US" altLang="ko-KR" sz="3200" b="0" i="0" u="none" strike="noStrike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marL="571500" lvl="0" indent="-571500" algn="l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상태에 따른 버튼 스타일 변경</a:t>
            </a:r>
            <a:endParaRPr lang="en-US" altLang="ko-KR" sz="3200" b="0" i="0" u="none" strike="noStrike" dirty="0" smtClean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  <a:p>
            <a:pPr marL="571500" lvl="0" indent="-571500" algn="l">
              <a:lnSpc>
                <a:spcPct val="150230"/>
              </a:lnSpc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구독 상태 </a:t>
            </a:r>
            <a:r>
              <a:rPr lang="en-US" altLang="ko-KR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“</a:t>
            </a: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정지</a:t>
            </a:r>
            <a:r>
              <a:rPr lang="en-US" altLang="ko-KR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＂</a:t>
            </a:r>
            <a:r>
              <a:rPr lang="ko-KR" altLang="en-US" sz="3200" dirty="0" smtClean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로 변경 가능</a:t>
            </a:r>
            <a:endParaRPr lang="en-US" sz="3200" b="0" i="0" u="none" strike="noStrike" dirty="0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264" y="2070100"/>
            <a:ext cx="16725471" cy="847224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725400" y="7620000"/>
            <a:ext cx="1143000" cy="15621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9888200" y="7602415"/>
            <a:ext cx="1066800" cy="15796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13868400" y="8229600"/>
            <a:ext cx="60198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0508" y="7637585"/>
            <a:ext cx="683600" cy="331443"/>
          </a:xfrm>
          <a:prstGeom prst="rect">
            <a:avLst/>
          </a:prstGeom>
        </p:spPr>
      </p:pic>
      <p:sp>
        <p:nvSpPr>
          <p:cNvPr id="21" name="번개 20"/>
          <p:cNvSpPr/>
          <p:nvPr/>
        </p:nvSpPr>
        <p:spPr>
          <a:xfrm>
            <a:off x="19651408" y="6817235"/>
            <a:ext cx="533400" cy="855785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38200" y="3898900"/>
            <a:ext cx="22707600" cy="5118100"/>
          </a:xfrm>
          <a:prstGeom prst="rect">
            <a:avLst/>
          </a:prstGeom>
          <a:effectLst>
            <a:outerShdw blurRad="435478" dist="911772" dir="2700000">
              <a:srgbClr val="000000">
                <a:alpha val="76000"/>
              </a:srgbClr>
            </a:outerShdw>
          </a:effectLst>
        </p:spPr>
        <p:txBody>
          <a:bodyPr lIns="0" tIns="237061" rIns="0" bIns="237061" rtlCol="0" anchor="ctr"/>
          <a:lstStyle/>
          <a:p>
            <a:pPr lvl="0" algn="ctr">
              <a:lnSpc>
                <a:spcPct val="104580"/>
              </a:lnSpc>
            </a:pPr>
            <a:r>
              <a:rPr lang="en-US" sz="26666" b="1" i="0" u="none" strike="noStrike" spc="-600">
                <a:solidFill>
                  <a:srgbClr val="18A8F1"/>
                </a:solidFill>
                <a:latin typeface="Pretendard Regular"/>
                <a:ea typeface="Pretendard Regular"/>
                <a:cs typeface="Pretendard Regular"/>
              </a:rPr>
              <a:t>Q &amp; 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00" y="1384300"/>
            <a:ext cx="11061700" cy="11061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196</Words>
  <Application>Microsoft Office PowerPoint</Application>
  <PresentationFormat>사용자 지정</PresentationFormat>
  <Paragraphs>49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맑은 고딕</vt:lpstr>
      <vt:lpstr>Arial</vt:lpstr>
      <vt:lpstr>Caviar Dreams</vt:lpstr>
      <vt:lpstr>Pretendard Regular</vt:lpstr>
      <vt:lpstr>Calibri</vt:lpstr>
      <vt:lpstr>Annie Use Your Telescope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DW-203</cp:lastModifiedBy>
  <cp:revision>23</cp:revision>
  <dcterms:created xsi:type="dcterms:W3CDTF">2006-08-16T00:00:00Z</dcterms:created>
  <dcterms:modified xsi:type="dcterms:W3CDTF">2026-02-25T06:55:18Z</dcterms:modified>
</cp:coreProperties>
</file>